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65" r:id="rId4"/>
    <p:sldId id="266" r:id="rId5"/>
    <p:sldId id="261" r:id="rId6"/>
    <p:sldId id="262" r:id="rId7"/>
    <p:sldId id="257" r:id="rId8"/>
    <p:sldId id="258" r:id="rId9"/>
    <p:sldId id="267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66"/>
    <p:restoredTop sz="82932"/>
  </p:normalViewPr>
  <p:slideViewPr>
    <p:cSldViewPr snapToGrid="0" snapToObjects="1">
      <p:cViewPr varScale="1">
        <p:scale>
          <a:sx n="62" d="100"/>
          <a:sy n="62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11AC9B-9192-3949-96B3-C8B30FACA32C}" type="datetimeFigureOut">
              <a:rPr lang="en-US" smtClean="0"/>
              <a:t>12/5/22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E8C9E-EE7E-F345-87A2-10C186A19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90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8-10 years of HIV infection, </a:t>
            </a:r>
            <a:r>
              <a:rPr lang="en-US"/>
              <a:t>CD4 lymphocyte </a:t>
            </a:r>
            <a:r>
              <a:rPr lang="en-US" dirty="0"/>
              <a:t>cell count usually falls low enough to progress into AIDS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DAFE7-E257-644D-8D50-E37A0A67C3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702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83E10-02A3-AD43-A79B-01BA46B245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1FFCBC-0EDE-1946-B634-91BE377F94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A005F-180F-8F4A-83A5-E34BC5379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B9DCB-94F1-2549-8159-A4A8718A2030}" type="datetime1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CE58A-09A9-D642-8C70-61C907682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1AF95-47CD-EA49-A0AB-231EDF6B3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75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0CDDE-6B0A-BE47-805F-0CF43BA43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026FC5-62E5-7A4E-95DE-95E10871B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D0AC8-3A5F-9346-9727-7938198AD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E4DA6-494D-6C4A-ABE0-FE4BAB0A8BCB}" type="datetime1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F1EEA2-11EA-9C4D-990D-485DB03D8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F8DFD-08C6-FF4F-9481-5681BD2C1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66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841ECC-E547-9649-8B0D-9E437FC6C4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05DD59-E18C-124A-9552-30A0E67B63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88908-E3FF-3F40-919D-1D700991F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177-21CE-1644-9876-09899BF1C3E3}" type="datetime1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0E318-B725-3649-BE2F-A4DC23A46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C234F-8354-C742-9241-2A4BB76EC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75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4D672-AD46-BE41-A031-956E7AF82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D26A1-6267-6044-BEED-D9324BF7BD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85457-DC20-7E4B-86EB-2420E2F6E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952AF-E04E-8242-A1E8-B25EFECFB55E}" type="datetime1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ED880-3058-9542-8187-222F7806E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4959E-3DA0-C441-9518-6FE2FD691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10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263B0-9D9B-524A-8C59-847F684A9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24005-AC2A-2045-BCA4-6D8EAB233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3C7F0-403E-3345-8BC7-422624107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F5A0A-C033-7745-B832-E2F105FA3FE0}" type="datetime1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9D1B7-DD44-6E4D-81C1-BFAA8486D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2A053-8CE5-D44D-8566-25D05C024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656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D3E72-1A9D-C143-A979-A32FF2CEB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BE512-03E8-2D43-9C95-7F879EEFE4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F51C9E-62C5-E541-B6BE-FD237DCCA9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531DB8-392A-AD45-8B37-AB9437C5D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0D2A6-4913-E440-8AFD-3F4426FB83C0}" type="datetime1">
              <a:rPr lang="en-US" smtClean="0"/>
              <a:t>12/5/22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7D492-A3CD-BE43-9D9C-BB477CFA1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18176-1DD5-5F43-B40C-2AAFCE727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070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DB593-0783-FC4B-9BFD-EFA34FEDE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21778-03AD-F348-A656-5C25420EFE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E1441-C470-BD40-9F57-ACA61A567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EFBBB0-6943-FB48-B92D-17DCF73562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EF3001-CCAF-3E46-B5D2-14E35BAA1D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6D7BB-B125-4046-94B7-702B284CC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21F08-8D19-6749-99B1-53B0E2D7CC6F}" type="datetime1">
              <a:rPr lang="en-US" smtClean="0"/>
              <a:t>12/5/22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23847A-3514-7C42-BF35-24706E276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A653D3-B6A2-DC47-85B8-4144431EE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42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9B41A-85A5-4648-A134-152F2B14F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17A928-2B6F-A94F-95F4-36933C06B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F3EF3-AEBB-CD4D-BDAE-9428C4E4439E}" type="datetime1">
              <a:rPr lang="en-US" smtClean="0"/>
              <a:t>12/5/22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842274-3424-A943-901E-B24DF40A2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92F974-EBE2-814B-A945-B60C802C5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624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1B3E60-120F-F242-A598-219C7A05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5C5E1-B33F-8341-BA0F-9DECE7943682}" type="datetime1">
              <a:rPr lang="en-US" smtClean="0"/>
              <a:t>12/5/22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698E1E-480D-8940-8940-5EA1A50A4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F5D8E-989A-E44B-AA89-1984FDF22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414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3B9DE-58AB-4C4C-9FC2-C50E378C4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DB663-4E69-B943-A43D-280DD66CE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0B4F31-67E2-DC49-B8CE-3C71E1FEB2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87BD35-5809-AA40-AC48-212B39427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B6D12-DCD3-AB47-87B6-E0ABFA97FE3C}" type="datetime1">
              <a:rPr lang="en-US" smtClean="0"/>
              <a:t>12/5/22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7180C4-6F97-D54A-BCE7-CC6873FA3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FFFF0-FB1D-304B-A68A-03817F16D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43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4D073-9653-404F-9077-CA7F79E1F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71AF12-1377-484F-BEC2-255CFDCFD6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D45DE-E5EE-9D4D-A75D-04A601A739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DCBE10-2EBA-134D-BA06-8D5DED3CB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932E9-FF99-9C49-A767-7F72B52244BB}" type="datetime1">
              <a:rPr lang="en-US" smtClean="0"/>
              <a:t>12/5/22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CFE9EE-968C-E946-9D15-95369A18A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23D394-2F93-1B4C-9E7A-626D327CF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76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9F59ED-A1DA-9849-8C5A-5EA570B12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96B27-7855-B743-976E-3EC4B3D6C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11ABC-A8A8-2B40-A60F-445A68100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80E67-6EB8-9942-8FD5-DFFF41A15E9B}" type="datetime1">
              <a:rPr lang="en-US" smtClean="0"/>
              <a:t>12/5/22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19769C-E84A-9244-A88A-5009E61AFC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51B0B-77E0-484D-A065-73F758BEB9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D5FF5-1DCB-3149-A9AB-D4579FFC9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039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60AAC-425B-524E-A1B6-5604E7CA80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ML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65C590-EB1F-B844-B7B3-AA0A48D03A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08Dec2022</a:t>
            </a:r>
          </a:p>
          <a:p>
            <a:r>
              <a:rPr lang="en-US" dirty="0"/>
              <a:t>Darian Yang</a:t>
            </a:r>
          </a:p>
        </p:txBody>
      </p:sp>
    </p:spTree>
    <p:extLst>
      <p:ext uri="{BB962C8B-B14F-4D97-AF65-F5344CB8AC3E}">
        <p14:creationId xmlns:p14="http://schemas.microsoft.com/office/powerpoint/2010/main" val="1616222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4C48F-0BCD-2949-91F3-9733A5A2F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/>
              <a:t>Ideas &amp; steps moving forward: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015D2-13A0-4149-B1D7-22D5EBF04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Improve/change loss function</a:t>
            </a:r>
          </a:p>
          <a:p>
            <a:pPr lvl="1"/>
            <a:r>
              <a:rPr lang="en-US" dirty="0"/>
              <a:t>Perhaps using variation maximization</a:t>
            </a:r>
          </a:p>
          <a:p>
            <a:pPr lvl="2"/>
            <a:r>
              <a:rPr lang="en-US" dirty="0"/>
              <a:t>Weighted distance matrix of features</a:t>
            </a:r>
          </a:p>
          <a:p>
            <a:pPr lvl="2"/>
            <a:r>
              <a:rPr lang="en-US" dirty="0"/>
              <a:t>Could be a useful way towards a more automated </a:t>
            </a:r>
            <a:r>
              <a:rPr lang="en-US" dirty="0" err="1"/>
              <a:t>pcoord</a:t>
            </a:r>
            <a:r>
              <a:rPr lang="en-US" dirty="0"/>
              <a:t> with </a:t>
            </a:r>
            <a:r>
              <a:rPr lang="en-US" dirty="0" err="1"/>
              <a:t>binless</a:t>
            </a:r>
            <a:r>
              <a:rPr lang="en-US" dirty="0"/>
              <a:t> </a:t>
            </a:r>
            <a:r>
              <a:rPr lang="en-US" dirty="0" err="1"/>
              <a:t>resampler</a:t>
            </a:r>
            <a:endParaRPr lang="en-US" dirty="0"/>
          </a:p>
          <a:p>
            <a:pPr lvl="1"/>
            <a:r>
              <a:rPr lang="en-US" dirty="0"/>
              <a:t>Or a different scoring metric (e.g. </a:t>
            </a:r>
            <a:r>
              <a:rPr lang="en-US" dirty="0" err="1"/>
              <a:t>rmse</a:t>
            </a:r>
            <a:r>
              <a:rPr lang="en-US" dirty="0"/>
              <a:t>)</a:t>
            </a:r>
          </a:p>
          <a:p>
            <a:r>
              <a:rPr lang="en-US" dirty="0"/>
              <a:t>Change input dataset</a:t>
            </a:r>
          </a:p>
          <a:p>
            <a:pPr lvl="1"/>
            <a:r>
              <a:rPr lang="en-US" dirty="0"/>
              <a:t>How it is generated</a:t>
            </a:r>
          </a:p>
          <a:p>
            <a:pPr lvl="1"/>
            <a:r>
              <a:rPr lang="en-US" dirty="0"/>
              <a:t>The west.h5 input</a:t>
            </a:r>
          </a:p>
          <a:p>
            <a:pPr lvl="1"/>
            <a:r>
              <a:rPr lang="en-US" dirty="0"/>
              <a:t>Optimizing noise levels</a:t>
            </a:r>
          </a:p>
          <a:p>
            <a:r>
              <a:rPr lang="en-US" dirty="0"/>
              <a:t>Maybe adding another layer</a:t>
            </a:r>
          </a:p>
          <a:p>
            <a:pPr lvl="1"/>
            <a:r>
              <a:rPr lang="en-US" dirty="0"/>
              <a:t>E.g. optimizing weight of each iteration</a:t>
            </a:r>
          </a:p>
          <a:p>
            <a:r>
              <a:rPr lang="en-US" dirty="0"/>
              <a:t>Testing the optimized </a:t>
            </a:r>
            <a:r>
              <a:rPr lang="en-US" dirty="0" err="1"/>
              <a:t>pcoord</a:t>
            </a:r>
            <a:r>
              <a:rPr lang="en-US" dirty="0"/>
              <a:t> in a follow-up WE simulation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F5AC93-33F1-3244-A3EE-45F25A31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ED52F8-765A-9D45-8E58-F5B51B28F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655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3B84C-12ED-BC46-9820-7AC651D80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&amp; Motivation (FLOCHART)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DD6DB-5AB8-7C41-82CA-2884A7A58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Simulation timescales are too slow</a:t>
            </a:r>
          </a:p>
          <a:p>
            <a:pPr lvl="1"/>
            <a:r>
              <a:rPr lang="en-US" dirty="0"/>
              <a:t>Can be solved with path sampling algorithms</a:t>
            </a:r>
          </a:p>
          <a:p>
            <a:r>
              <a:rPr lang="en-US" dirty="0"/>
              <a:t>Most path sampling requires a “progress coordinate” to sample along</a:t>
            </a:r>
          </a:p>
          <a:p>
            <a:pPr lvl="1"/>
            <a:r>
              <a:rPr lang="en-US" dirty="0"/>
              <a:t>Results are highly dependent on this non-obvious choice </a:t>
            </a:r>
          </a:p>
          <a:p>
            <a:r>
              <a:rPr lang="en-US" dirty="0"/>
              <a:t>Let’s optimize the progress coordinate choice process with machine learning</a:t>
            </a:r>
          </a:p>
          <a:p>
            <a:r>
              <a:rPr lang="en-US" dirty="0"/>
              <a:t>The test system: HIV-1 Capsid Protein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3589A8-C19C-8E43-B8F7-D3CE4F9F0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219CBB-2022-1340-AE19-B96C8D9BB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40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FDABC3A-E064-2942-8B5A-E486F90C1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38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Human Immunodeficiency Virus 1 (HIV-1)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CA2B66-9CB0-7C4C-BD91-0DCDAA8BD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Johnson </a:t>
            </a:r>
            <a:r>
              <a:rPr lang="en-US" i="1" dirty="0"/>
              <a:t>et al.</a:t>
            </a:r>
            <a:r>
              <a:rPr lang="en-US" dirty="0"/>
              <a:t> “3D molecular models of whole HIV-1 virions generated with </a:t>
            </a:r>
            <a:r>
              <a:rPr lang="en-US" dirty="0" err="1"/>
              <a:t>cellPACK</a:t>
            </a:r>
            <a:r>
              <a:rPr lang="en-US" dirty="0"/>
              <a:t>”, </a:t>
            </a:r>
            <a:r>
              <a:rPr lang="en-US" b="1" i="1" dirty="0"/>
              <a:t>Faraday Discuss</a:t>
            </a:r>
            <a:r>
              <a:rPr lang="en-US" dirty="0"/>
              <a:t>., 2014, </a:t>
            </a:r>
            <a:r>
              <a:rPr lang="en-US" b="1" dirty="0"/>
              <a:t>169</a:t>
            </a:r>
            <a:r>
              <a:rPr lang="en-US" dirty="0"/>
              <a:t>, 23-44.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F8F5A0-137B-0D4D-8161-B78F9EF97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A680-299A-A442-86C4-6317B2AE7B14}" type="slidenum">
              <a:rPr lang="en-US" smtClean="0"/>
              <a:t>3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9C773BC-3BE3-DC44-A723-9487E063F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79294"/>
            <a:ext cx="12192000" cy="426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266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F2441-5704-8F4C-BA3C-C23B7CA8F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A Splitting-based Enhanced Sampling Algorithm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51460A-9043-2D42-AAA4-CF53CCD47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727F8-1C51-C942-AD15-92CC6967D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951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0152F-85C6-E643-99E8-A64A62FEA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Curation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615D9D-F405-4348-8A02-425DD005B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73" y="1920875"/>
            <a:ext cx="6400800" cy="457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754D2D-6FC9-104C-9E27-DDEF7E84A303}"/>
              </a:ext>
            </a:extLst>
          </p:cNvPr>
          <p:cNvSpPr txBox="1"/>
          <p:nvPr/>
        </p:nvSpPr>
        <p:spPr>
          <a:xfrm>
            <a:off x="8582891" y="2327564"/>
            <a:ext cx="1795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of failed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7BED44-4B87-8E48-B586-FE5FD04FEB76}"/>
              </a:ext>
            </a:extLst>
          </p:cNvPr>
          <p:cNvSpPr txBox="1"/>
          <p:nvPr/>
        </p:nvSpPr>
        <p:spPr>
          <a:xfrm>
            <a:off x="8707582" y="4343400"/>
            <a:ext cx="1977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of success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026A7E8-315F-EC43-B5F0-3D88D3413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C2A82A-5C8C-A34C-BEFB-54D028E1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400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9B4A13-8CA5-584C-9FDA-B785E0B79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and Processing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95095-A23A-814C-892C-CD1B0692C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Input:</a:t>
            </a:r>
          </a:p>
          <a:p>
            <a:pPr lvl="1"/>
            <a:r>
              <a:rPr lang="en-US" dirty="0"/>
              <a:t>West.h5:</a:t>
            </a:r>
          </a:p>
          <a:p>
            <a:pPr lvl="2"/>
            <a:r>
              <a:rPr lang="en-US" dirty="0"/>
              <a:t>∆values at every tau (then standardized)</a:t>
            </a:r>
          </a:p>
          <a:p>
            <a:pPr lvl="2"/>
            <a:r>
              <a:rPr lang="en-US" dirty="0"/>
              <a:t>Rows = every segment</a:t>
            </a:r>
          </a:p>
          <a:p>
            <a:pPr lvl="2"/>
            <a:r>
              <a:rPr lang="en-US" dirty="0"/>
              <a:t>Columns = every feature (</a:t>
            </a:r>
            <a:r>
              <a:rPr lang="en-US" dirty="0" err="1"/>
              <a:t>pcoord</a:t>
            </a:r>
            <a:r>
              <a:rPr lang="en-US" dirty="0"/>
              <a:t> and aux data)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8F29A-D3EC-204B-96F1-1D71956D7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13C50-10DF-6444-A907-7930B8BC0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90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3d model of AI">
            <a:extLst>
              <a:ext uri="{FF2B5EF4-FFF2-40B4-BE49-F238E27FC236}">
                <a16:creationId xmlns:a16="http://schemas.microsoft.com/office/drawing/2014/main" id="{142EE72B-B3A5-CD48-83B2-234999837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230" y="1825625"/>
            <a:ext cx="4752879" cy="267349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10DFB9-98E3-874C-9534-072159C2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 ML-based </a:t>
            </a:r>
            <a:r>
              <a:rPr lang="en-US" b="1" dirty="0" err="1"/>
              <a:t>pcoord</a:t>
            </a:r>
            <a:r>
              <a:rPr lang="en-US" b="1" dirty="0"/>
              <a:t> for WE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EB6C5-05A5-7A4E-A9A4-4BCACF60A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86055" cy="4351338"/>
          </a:xfrm>
        </p:spPr>
        <p:txBody>
          <a:bodyPr/>
          <a:lstStyle/>
          <a:p>
            <a:r>
              <a:rPr lang="en-US" dirty="0"/>
              <a:t>Optimization of feature weights</a:t>
            </a:r>
          </a:p>
          <a:p>
            <a:pPr lvl="1"/>
            <a:r>
              <a:rPr lang="en-US" dirty="0"/>
              <a:t>Objective function : ROCAUC score</a:t>
            </a:r>
          </a:p>
          <a:p>
            <a:r>
              <a:rPr lang="en-US" dirty="0"/>
              <a:t>Output is a set of weights for each feature</a:t>
            </a:r>
          </a:p>
          <a:p>
            <a:pPr lvl="1"/>
            <a:r>
              <a:rPr lang="en-US" dirty="0"/>
              <a:t>A linear combination of these weighted features becomes the new progress coordinate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345EF5-CCE3-D942-A601-EB7B97926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57269" y="4634056"/>
            <a:ext cx="4114800" cy="365125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www.science.org</a:t>
            </a:r>
            <a:r>
              <a:rPr lang="en-US" dirty="0"/>
              <a:t>/content/article/ai-researchers-allege-machine-learning-alchemy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196C1-5E9A-E642-ABDA-EEB98334D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030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BEEB9-93C7-E447-A439-59FC432A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Optimization results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B6F2A5-9E4A-2746-93CD-A09CEED1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19C7C-753A-994A-B056-675C855DA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8</a:t>
            </a:fld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C2F771-6F06-2447-82E2-C098F0B91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6400800" cy="4572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B426E0A-C95C-4E45-8905-B8F084DE9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2627" y="0"/>
            <a:ext cx="4274127" cy="305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858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BEEB9-93C7-E447-A439-59FC432A7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1" y="136525"/>
            <a:ext cx="10515600" cy="1325563"/>
          </a:xfrm>
        </p:spPr>
        <p:txBody>
          <a:bodyPr/>
          <a:lstStyle/>
          <a:p>
            <a:r>
              <a:rPr lang="en-US" b="1" dirty="0"/>
              <a:t>Optimization results (random)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B6F2A5-9E4A-2746-93CD-A09CEED17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19C7C-753A-994A-B056-675C855DA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D5FF5-1DCB-3149-A9AB-D4579FFC9232}" type="slidenum">
              <a:rPr lang="en-US" smtClean="0"/>
              <a:t>9</a:t>
            </a:fld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C2F771-6F06-2447-82E2-C098F0B91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6400800" cy="4572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B426E0A-C95C-4E45-8905-B8F084DE9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2627" y="0"/>
            <a:ext cx="4274127" cy="305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576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304</Words>
  <Application>Microsoft Macintosh PowerPoint</Application>
  <PresentationFormat>Widescreen</PresentationFormat>
  <Paragraphs>54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ML Final Project</vt:lpstr>
      <vt:lpstr>Background &amp; Motivation (FLOCHART)</vt:lpstr>
      <vt:lpstr>Human Immunodeficiency Virus 1 (HIV-1)</vt:lpstr>
      <vt:lpstr>A Splitting-based Enhanced Sampling Algorithm</vt:lpstr>
      <vt:lpstr>Dataset Curation</vt:lpstr>
      <vt:lpstr>EDA and Processing</vt:lpstr>
      <vt:lpstr>A ML-based pcoord for WE</vt:lpstr>
      <vt:lpstr>Optimization results</vt:lpstr>
      <vt:lpstr>Optimization results (random)</vt:lpstr>
      <vt:lpstr>Ideas &amp; steps moving forward: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Final Project</dc:title>
  <dc:creator>Yang, Darian T</dc:creator>
  <cp:lastModifiedBy>Yang, Darian T</cp:lastModifiedBy>
  <cp:revision>32</cp:revision>
  <dcterms:created xsi:type="dcterms:W3CDTF">2022-12-05T19:21:34Z</dcterms:created>
  <dcterms:modified xsi:type="dcterms:W3CDTF">2022-12-05T20:23:38Z</dcterms:modified>
</cp:coreProperties>
</file>

<file path=docProps/thumbnail.jpeg>
</file>